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FBA4D-A8A9-4FB4-8BD7-D532FFA632F9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CA319-D682-4562-A239-90902F34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8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CA319-D682-4562-A239-90902F34C8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3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31198" y="764931"/>
            <a:ext cx="456205" cy="26376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898006" y="8232317"/>
            <a:ext cx="399519" cy="1025983"/>
            <a:chOff x="0" y="0"/>
            <a:chExt cx="1280047" cy="3287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0047" cy="3287216"/>
            </a:xfrm>
            <a:custGeom>
              <a:avLst/>
              <a:gdLst/>
              <a:ahLst/>
              <a:cxnLst/>
              <a:rect l="l" t="t" r="r" b="b"/>
              <a:pathLst>
                <a:path w="1280047" h="3287216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09448" y="2317573"/>
            <a:ext cx="17388558" cy="401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2"/>
              </a:lnSpc>
            </a:pPr>
            <a:r>
              <a:rPr lang="en-US" sz="7637" dirty="0">
                <a:solidFill>
                  <a:srgbClr val="FFFFFF"/>
                </a:solidFill>
                <a:latin typeface="Inter Bold"/>
              </a:rPr>
              <a:t>SURVEY ON SECURING DATA STORAGE IN THE CLOUD</a:t>
            </a:r>
          </a:p>
          <a:p>
            <a:pPr algn="ctr">
              <a:lnSpc>
                <a:spcPts val="10692"/>
              </a:lnSpc>
              <a:spcBef>
                <a:spcPct val="0"/>
              </a:spcBef>
            </a:pPr>
            <a:endParaRPr lang="en-US" sz="7637" dirty="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7867" y="8999855"/>
            <a:ext cx="134914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12/2022</a:t>
            </a:r>
          </a:p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Đồ Án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97421" y="6286142"/>
            <a:ext cx="1061261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Open Sans"/>
              </a:rPr>
              <a:t>KHẢO SÁT VỀ BẢO MẬT LƯU TRỮ DỮ LIỆU TRÊN ĐÁM MÂY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37695" y="7591068"/>
            <a:ext cx="10612611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1599">
                <a:solidFill>
                  <a:srgbClr val="FFFFFF"/>
                </a:solidFill>
                <a:latin typeface="Open Sans"/>
              </a:rPr>
              <a:t>NHÓM 12</a:t>
            </a:r>
          </a:p>
          <a:p>
            <a:pPr algn="ctr">
              <a:lnSpc>
                <a:spcPts val="2799"/>
              </a:lnSpc>
            </a:pPr>
            <a:r>
              <a:rPr lang="en-US" sz="1999" spc="1599">
                <a:solidFill>
                  <a:srgbClr val="FFFFFF"/>
                </a:solidFill>
                <a:latin typeface="Open Sans"/>
              </a:rPr>
              <a:t>NGUYỄN ĐỨC GIA HÂN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1599">
                <a:solidFill>
                  <a:srgbClr val="FFFFFF"/>
                </a:solidFill>
                <a:latin typeface="Open Sans"/>
              </a:rPr>
              <a:t>NGUYỄN THÀNH HẬU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320645" y="5458930"/>
            <a:ext cx="164671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7867" y="736356"/>
            <a:ext cx="186284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 Bold"/>
              </a:rPr>
              <a:t>WARDIERE INC.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8277225" cy="10287000"/>
            <a:chOff x="0" y="0"/>
            <a:chExt cx="11036300" cy="13716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7099" r="17099"/>
            <a:stretch>
              <a:fillRect/>
            </a:stretch>
          </p:blipFill>
          <p:spPr>
            <a:xfrm>
              <a:off x="0" y="0"/>
              <a:ext cx="11036300" cy="137160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9239748" y="862721"/>
            <a:ext cx="7791450" cy="386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Inter Bold"/>
              </a:rPr>
              <a:t>LƯU TRỮ ĐÁM MÂY LÀ GÌ?</a:t>
            </a:r>
          </a:p>
          <a:p>
            <a:pPr>
              <a:lnSpc>
                <a:spcPts val="7699"/>
              </a:lnSpc>
            </a:pPr>
            <a:endParaRPr lang="en-US" sz="5499" dirty="0">
              <a:solidFill>
                <a:srgbClr val="000000"/>
              </a:solidFill>
              <a:latin typeface="Inter Bold"/>
            </a:endParaRPr>
          </a:p>
          <a:p>
            <a:pPr>
              <a:lnSpc>
                <a:spcPts val="7699"/>
              </a:lnSpc>
              <a:spcBef>
                <a:spcPct val="0"/>
              </a:spcBef>
            </a:pPr>
            <a:endParaRPr lang="en-US" sz="5499" dirty="0">
              <a:solidFill>
                <a:srgbClr val="000000"/>
              </a:solidFill>
              <a:latin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3170579"/>
            <a:ext cx="7887198" cy="624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  <a:spcBef>
                <a:spcPct val="0"/>
              </a:spcBef>
            </a:pPr>
            <a:r>
              <a:rPr lang="en-US" sz="2563" dirty="0">
                <a:solidFill>
                  <a:srgbClr val="171616"/>
                </a:solidFill>
                <a:latin typeface="Open Sans"/>
              </a:rPr>
              <a:t>-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Lưu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trữ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đám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mây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là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một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mô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hình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điện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toán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đám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mây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cho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phép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lưu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trữ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dữ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liệu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và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tệp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trên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Internet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thông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qua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nhà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cung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cấp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dịch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vụ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điện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toán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đám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mây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mà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bạn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truy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cập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thông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qua Internet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công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cộng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hoặc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kết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nối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mạng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riêng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chuyên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dụng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.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Nhà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cung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cấp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dịch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vụ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lưu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trữ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,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quản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lý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và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duy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trì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các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máy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chủ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lưu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trữ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,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cơ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sở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hạ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tầng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và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mạng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một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cách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bảo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mật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để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đảm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bảo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bạn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có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quyền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truy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cập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vào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dữ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liệu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khi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bạn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cần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dữ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liệu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ở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quy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mô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gần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như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không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giới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hạn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và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có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dung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lượng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linh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hoạt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.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Lưu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trữ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đám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mây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giúp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bạn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không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cần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phải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mua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và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quản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lý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cơ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sở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hạ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tầng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kho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lưu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trữ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dữ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liệu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,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mang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đến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sự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linh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hoạt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,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khả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năng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điều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chỉnh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quy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mô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và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tính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lâu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bền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,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cùng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với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quyền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truy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cập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dữ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liệu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mọi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lúc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,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mọi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 </a:t>
            </a:r>
            <a:r>
              <a:rPr lang="en-US" sz="2563" dirty="0" err="1">
                <a:solidFill>
                  <a:srgbClr val="171616"/>
                </a:solidFill>
                <a:latin typeface="Open Sans"/>
              </a:rPr>
              <a:t>nơi</a:t>
            </a:r>
            <a:r>
              <a:rPr lang="en-US" sz="2563" dirty="0">
                <a:solidFill>
                  <a:srgbClr val="171616"/>
                </a:solidFill>
                <a:latin typeface="Open Sans"/>
              </a:rPr>
              <a:t>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31198" y="764931"/>
            <a:ext cx="456205" cy="26376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898006" y="8232317"/>
            <a:ext cx="399519" cy="1025983"/>
            <a:chOff x="0" y="0"/>
            <a:chExt cx="1280047" cy="3287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0047" cy="3287216"/>
            </a:xfrm>
            <a:custGeom>
              <a:avLst/>
              <a:gdLst/>
              <a:ahLst/>
              <a:cxnLst/>
              <a:rect l="l" t="t" r="r" b="b"/>
              <a:pathLst>
                <a:path w="1280047" h="3287216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02855" y="1846419"/>
            <a:ext cx="9794670" cy="7411881"/>
            <a:chOff x="0" y="0"/>
            <a:chExt cx="13059560" cy="988250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4928" r="4928"/>
            <a:stretch>
              <a:fillRect/>
            </a:stretch>
          </p:blipFill>
          <p:spPr>
            <a:xfrm>
              <a:off x="0" y="0"/>
              <a:ext cx="13059560" cy="9882508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62029" y="407345"/>
            <a:ext cx="7424710" cy="386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Inter Bold"/>
              </a:rPr>
              <a:t>CÁC TÍNH NĂNG SỬ DỤNG CỦA LƯU TRỮ ĐÁM MÂY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endParaRPr lang="en-US" sz="5499" dirty="0">
              <a:solidFill>
                <a:srgbClr val="000000"/>
              </a:solidFill>
              <a:latin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842888"/>
            <a:ext cx="5965454" cy="566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3"/>
              </a:lnSpc>
            </a:pP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-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Tự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động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sao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lưu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(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automicly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backup)</a:t>
            </a:r>
          </a:p>
          <a:p>
            <a:pPr>
              <a:lnSpc>
                <a:spcPts val="4983"/>
              </a:lnSpc>
            </a:pPr>
            <a:r>
              <a:rPr lang="en-US" sz="3559" dirty="0">
                <a:solidFill>
                  <a:srgbClr val="171616"/>
                </a:solidFill>
                <a:latin typeface="Open Sans"/>
              </a:rPr>
              <a:t>-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Phục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hồi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dữ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liệu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(Recovery)</a:t>
            </a:r>
          </a:p>
          <a:p>
            <a:pPr>
              <a:lnSpc>
                <a:spcPts val="4983"/>
              </a:lnSpc>
            </a:pPr>
            <a:r>
              <a:rPr lang="en-US" sz="3559" dirty="0">
                <a:solidFill>
                  <a:srgbClr val="171616"/>
                </a:solidFill>
                <a:latin typeface="Open Sans"/>
              </a:rPr>
              <a:t>-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Kiểm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tra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,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thử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nghiệm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và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triển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khai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phần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mềm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(Testing)</a:t>
            </a:r>
          </a:p>
          <a:p>
            <a:pPr>
              <a:lnSpc>
                <a:spcPts val="4983"/>
              </a:lnSpc>
            </a:pP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-Chia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sẻ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và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di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chuyển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dữ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liệu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trong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đám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</a:t>
            </a:r>
            <a:r>
              <a:rPr lang="en-US" sz="3559" dirty="0" err="1">
                <a:solidFill>
                  <a:srgbClr val="171616"/>
                </a:solidFill>
                <a:latin typeface="Open Sans Medium Italics"/>
              </a:rPr>
              <a:t>mây</a:t>
            </a:r>
            <a:r>
              <a:rPr lang="en-US" sz="3559" dirty="0">
                <a:solidFill>
                  <a:srgbClr val="171616"/>
                </a:solidFill>
                <a:latin typeface="Open Sans Medium Italics"/>
              </a:rPr>
              <a:t> (Sharing)</a:t>
            </a:r>
          </a:p>
          <a:p>
            <a:pPr>
              <a:lnSpc>
                <a:spcPts val="4423"/>
              </a:lnSpc>
            </a:pPr>
            <a:endParaRPr lang="en-US" sz="3559" dirty="0">
              <a:solidFill>
                <a:srgbClr val="171616"/>
              </a:solidFill>
              <a:latin typeface="Open Sans Medium Italics"/>
            </a:endParaRPr>
          </a:p>
          <a:p>
            <a:pPr>
              <a:lnSpc>
                <a:spcPts val="2883"/>
              </a:lnSpc>
            </a:pPr>
            <a:endParaRPr lang="en-US" sz="3559" dirty="0">
              <a:solidFill>
                <a:srgbClr val="171616"/>
              </a:solidFill>
              <a:latin typeface="Open Sans Medium Italics"/>
            </a:endParaRPr>
          </a:p>
          <a:p>
            <a:pPr>
              <a:lnSpc>
                <a:spcPts val="2883"/>
              </a:lnSpc>
              <a:spcBef>
                <a:spcPct val="0"/>
              </a:spcBef>
            </a:pPr>
            <a:endParaRPr lang="en-US" sz="3559" dirty="0">
              <a:solidFill>
                <a:srgbClr val="171616"/>
              </a:solidFill>
              <a:latin typeface="Open Sans Medium Italics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31198" y="764931"/>
            <a:ext cx="456205" cy="26376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898006" y="8232317"/>
            <a:ext cx="399519" cy="1025983"/>
            <a:chOff x="0" y="0"/>
            <a:chExt cx="1280047" cy="3287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0047" cy="3287216"/>
            </a:xfrm>
            <a:custGeom>
              <a:avLst/>
              <a:gdLst/>
              <a:ahLst/>
              <a:cxnLst/>
              <a:rect l="l" t="t" r="r" b="b"/>
              <a:pathLst>
                <a:path w="1280047" h="3287216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661576" y="-42967"/>
            <a:ext cx="9903349" cy="10287000"/>
            <a:chOff x="0" y="0"/>
            <a:chExt cx="13204465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17576" r="17576"/>
            <a:stretch>
              <a:fillRect/>
            </a:stretch>
          </p:blipFill>
          <p:spPr>
            <a:xfrm>
              <a:off x="0" y="0"/>
              <a:ext cx="13204465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782515"/>
            <a:ext cx="7081810" cy="386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FFFFFF"/>
                </a:solidFill>
                <a:latin typeface="Inter Bold"/>
              </a:rPr>
              <a:t>TẠI SAO LƯU TRỮ ĐÁM MÂY LẠI QUAN TRỌNG?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dirty="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4081645"/>
            <a:ext cx="7405153" cy="669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142" dirty="0">
                <a:solidFill>
                  <a:srgbClr val="FFFFFF"/>
                </a:solidFill>
                <a:latin typeface="Open Sans"/>
              </a:rPr>
              <a:t>-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Tiết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kiệm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chi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phí</a:t>
            </a:r>
            <a:endParaRPr lang="en-US" sz="2142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2999"/>
              </a:lnSpc>
            </a:pPr>
            <a:r>
              <a:rPr lang="en-US" sz="2142" dirty="0">
                <a:solidFill>
                  <a:srgbClr val="FFFFFF"/>
                </a:solidFill>
                <a:latin typeface="Open Sans"/>
              </a:rPr>
              <a:t>-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Tăng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tính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linh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hoạt</a:t>
            </a:r>
            <a:endParaRPr lang="en-US" sz="2142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2999"/>
              </a:lnSpc>
            </a:pPr>
            <a:r>
              <a:rPr lang="en-US" sz="2142" dirty="0">
                <a:solidFill>
                  <a:srgbClr val="FFFFFF"/>
                </a:solidFill>
                <a:latin typeface="Open Sans"/>
              </a:rPr>
              <a:t>-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Triển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khai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nhanh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hơn</a:t>
            </a:r>
            <a:endParaRPr lang="en-US" sz="2142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2999"/>
              </a:lnSpc>
            </a:pPr>
            <a:r>
              <a:rPr lang="en-US" sz="2142" dirty="0">
                <a:solidFill>
                  <a:srgbClr val="FFFFFF"/>
                </a:solidFill>
                <a:latin typeface="Open Sans"/>
              </a:rPr>
              <a:t>-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Quản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lý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dữ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liệu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hiệu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quả</a:t>
            </a:r>
            <a:endParaRPr lang="en-US" sz="2142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2999"/>
              </a:lnSpc>
            </a:pPr>
            <a:r>
              <a:rPr lang="en-US" sz="2142" dirty="0">
                <a:solidFill>
                  <a:srgbClr val="FFFFFF"/>
                </a:solidFill>
                <a:latin typeface="Open Sans"/>
              </a:rPr>
              <a:t>-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Khả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năng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điều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chỉnh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quy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mô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gần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như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không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giới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hạn</a:t>
            </a:r>
            <a:endParaRPr lang="en-US" sz="2142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2999"/>
              </a:lnSpc>
            </a:pPr>
            <a:r>
              <a:rPr lang="en-US" sz="2142" dirty="0">
                <a:solidFill>
                  <a:srgbClr val="FFFFFF"/>
                </a:solidFill>
                <a:latin typeface="Open Sans"/>
              </a:rPr>
              <a:t>-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Tính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liên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tục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cho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kinh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doanh</a:t>
            </a:r>
            <a:endParaRPr lang="en-US" sz="2142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2999"/>
              </a:lnSpc>
            </a:pPr>
            <a:r>
              <a:rPr lang="en-US" sz="2142" dirty="0" err="1">
                <a:solidFill>
                  <a:srgbClr val="FFFFFF"/>
                </a:solidFill>
                <a:latin typeface="Open Sans"/>
              </a:rPr>
              <a:t>Với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dịch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vụ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lưu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trữ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đám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mây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bạn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có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thể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:</a:t>
            </a:r>
          </a:p>
          <a:p>
            <a:pPr marL="462567" lvl="1" indent="-231283">
              <a:lnSpc>
                <a:spcPts val="2999"/>
              </a:lnSpc>
              <a:buFont typeface="Arial"/>
              <a:buChar char="•"/>
            </a:pPr>
            <a:r>
              <a:rPr lang="en-US" sz="2142" dirty="0" err="1">
                <a:solidFill>
                  <a:srgbClr val="FFFFFF"/>
                </a:solidFill>
                <a:latin typeface="Open Sans"/>
              </a:rPr>
              <a:t>Bảo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vệ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dữ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liệu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trên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đám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mây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ở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mức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chi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phí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hợp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lý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mà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không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làm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giảm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hiệu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suất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.</a:t>
            </a:r>
          </a:p>
          <a:p>
            <a:pPr marL="462567" lvl="1" indent="-231283">
              <a:lnSpc>
                <a:spcPts val="2999"/>
              </a:lnSpc>
              <a:buFont typeface="Arial"/>
              <a:buChar char="•"/>
            </a:pP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Tăng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quy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mô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tài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nguyên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sao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lưu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của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bạn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trong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vài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phút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khi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yêu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cầu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dữ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liệu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có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sự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thay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đổi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.</a:t>
            </a:r>
          </a:p>
          <a:p>
            <a:pPr marL="462567" lvl="1" indent="-231283">
              <a:lnSpc>
                <a:spcPts val="2999"/>
              </a:lnSpc>
              <a:buFont typeface="Arial"/>
              <a:buChar char="•"/>
            </a:pPr>
            <a:r>
              <a:rPr lang="en-US" sz="2142" dirty="0" err="1">
                <a:solidFill>
                  <a:srgbClr val="FFFFFF"/>
                </a:solidFill>
                <a:latin typeface="Open Sans"/>
              </a:rPr>
              <a:t>Bảo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vệ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các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bản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sao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lưu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bằng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trung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tâm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dữ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liệu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và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kiến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trúc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mạng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được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xây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dựng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cho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những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tổ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chức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có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yêu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cầu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cao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về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bảo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142" dirty="0" err="1">
                <a:solidFill>
                  <a:srgbClr val="FFFFFF"/>
                </a:solidFill>
                <a:latin typeface="Open Sans"/>
              </a:rPr>
              <a:t>mật</a:t>
            </a:r>
            <a:r>
              <a:rPr lang="en-US" sz="2142" dirty="0">
                <a:solidFill>
                  <a:srgbClr val="FFFFFF"/>
                </a:solidFill>
                <a:latin typeface="Open Sans"/>
              </a:rPr>
              <a:t>.</a:t>
            </a:r>
          </a:p>
          <a:p>
            <a:pPr>
              <a:lnSpc>
                <a:spcPts val="2999"/>
              </a:lnSpc>
            </a:pPr>
            <a:endParaRPr lang="en-US" sz="2142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2399"/>
              </a:lnSpc>
            </a:pPr>
            <a:endParaRPr lang="en-US" sz="2142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2399"/>
              </a:lnSpc>
            </a:pPr>
            <a:endParaRPr lang="en-US" sz="2142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2399"/>
              </a:lnSpc>
              <a:spcBef>
                <a:spcPct val="0"/>
              </a:spcBef>
            </a:pPr>
            <a:endParaRPr lang="en-US" sz="2142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88563" y="2010576"/>
            <a:ext cx="10310874" cy="75014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56879" y="564754"/>
            <a:ext cx="15374242" cy="11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2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Inter"/>
              </a:rPr>
              <a:t>ĐỂ TIẾN HÀNH CHỨNG MINH CLOUD CÓ TỐC ĐỘ TẢI NHANH HƠN BÌNH THƯỜNG EM ĐÃ TẢI BÀI BÁO LÊN GG DRIVE(CLOUD) VÀ SỬ DỤNG WEB HTTPS://DRIVESPEEDTEST.IBLOGBOX.COM/  ĐỂ ĐO TỐC ĐỘ UPLOAD VÀ DOWNLOAD CỦA BÀI BÁO CÓ KẾT QUẢ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85291" y="2035190"/>
            <a:ext cx="5892679" cy="76678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75807" y="316230"/>
            <a:ext cx="15311647" cy="135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FFFFFF"/>
                </a:solidFill>
                <a:latin typeface="Inter"/>
              </a:rPr>
              <a:t>VỀ MÁY CHỦ SAU KHI TẢI TỆP BÀI BÁO VỀ ,BẬT PROPERTIES LẤY SỐ LIỆU VÀ ĐO UPLOAD ,DOWNLOAD TRÊN TRANG WEB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4000" y="843713"/>
            <a:ext cx="7416276" cy="62047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39400" y="843713"/>
            <a:ext cx="7250651" cy="62104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24000" y="7525587"/>
            <a:ext cx="7416276" cy="191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Inter"/>
              </a:rPr>
              <a:t>TỐC ĐỘ UPLOAD ~55.875 MB/S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10800" y="7525587"/>
            <a:ext cx="7250652" cy="191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Inter"/>
              </a:rPr>
              <a:t>TỐC ĐỘ DOWNLOAD ~49.22 MB/S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31198" y="764931"/>
            <a:ext cx="456205" cy="2637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7259" b="7259"/>
          <a:stretch>
            <a:fillRect/>
          </a:stretch>
        </p:blipFill>
        <p:spPr>
          <a:xfrm>
            <a:off x="2919834" y="334595"/>
            <a:ext cx="12966887" cy="47029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9588" y="5853345"/>
            <a:ext cx="7424710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Inter Bold"/>
              </a:rPr>
              <a:t>KẾT LUẬN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7180607"/>
            <a:ext cx="4713932" cy="2009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2"/>
              </a:lnSpc>
              <a:spcBef>
                <a:spcPct val="0"/>
              </a:spcBef>
            </a:pP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upload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download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Cloud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Cloud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51" dirty="0" err="1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51" dirty="0">
                <a:solidFill>
                  <a:srgbClr val="17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9536" y="5321322"/>
            <a:ext cx="4947482" cy="310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-Google Drive(Cloud)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laptop, tablet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thậm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smartphone.Nên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88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sz="248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06400" y="7212424"/>
            <a:ext cx="4713932" cy="273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Khi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hỏng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ngừng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ts val="3612"/>
              </a:lnSpc>
            </a:pP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Ổ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hỏng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dường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8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5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ts val="3612"/>
              </a:lnSpc>
            </a:pPr>
            <a:endParaRPr lang="en-US" sz="2580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"/>
          </a:blip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31198" y="764931"/>
            <a:ext cx="456205" cy="26376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898006" y="8232317"/>
            <a:ext cx="399519" cy="1025983"/>
            <a:chOff x="0" y="0"/>
            <a:chExt cx="1280047" cy="3287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0047" cy="3287216"/>
            </a:xfrm>
            <a:custGeom>
              <a:avLst/>
              <a:gdLst/>
              <a:ahLst/>
              <a:cxnLst/>
              <a:rect l="l" t="t" r="r" b="b"/>
              <a:pathLst>
                <a:path w="1280047" h="3287216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819400" y="6134100"/>
            <a:ext cx="12950585" cy="3641448"/>
            <a:chOff x="0" y="0"/>
            <a:chExt cx="17267447" cy="485526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t="23984" b="23984"/>
            <a:stretch>
              <a:fillRect/>
            </a:stretch>
          </p:blipFill>
          <p:spPr>
            <a:xfrm>
              <a:off x="0" y="0"/>
              <a:ext cx="17267447" cy="4855264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8370668" y="3695700"/>
            <a:ext cx="164671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78723" y="896815"/>
            <a:ext cx="16230600" cy="230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3"/>
              </a:lnSpc>
              <a:spcBef>
                <a:spcPct val="0"/>
              </a:spcBef>
            </a:pPr>
            <a:r>
              <a:rPr lang="en-US" sz="13980" dirty="0">
                <a:solidFill>
                  <a:srgbClr val="000000"/>
                </a:solidFill>
                <a:latin typeface="Inter Bold"/>
              </a:rPr>
              <a:t>HẾT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87671" y="4289892"/>
            <a:ext cx="10712656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Open Sans"/>
              </a:rPr>
              <a:t>Xin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Chân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Thành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Cảm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Ơn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Thầy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Và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Các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Bạn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Đã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Lắng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Nghe,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Nếu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Có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Sai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Sót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Mong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Thầy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Và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Các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Bạn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Open Sans"/>
              </a:rPr>
              <a:t>Bỏ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Qua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643</Words>
  <Application>Microsoft Office PowerPoint</Application>
  <PresentationFormat>Custom</PresentationFormat>
  <Paragraphs>41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Open Sans Bold</vt:lpstr>
      <vt:lpstr>Open Sans Medium Italics</vt:lpstr>
      <vt:lpstr>Arial</vt:lpstr>
      <vt:lpstr>Times New Roman</vt:lpstr>
      <vt:lpstr>Calibri</vt:lpstr>
      <vt:lpstr>Inter</vt:lpstr>
      <vt:lpstr>Open Sans</vt:lpstr>
      <vt:lpstr>Canva Sans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ON SECURING DATA STORAGE IN THE CLOUD</dc:title>
  <dc:creator>Gihan</dc:creator>
  <cp:lastModifiedBy>Nguyễn Đức Gia  Hân</cp:lastModifiedBy>
  <cp:revision>5</cp:revision>
  <dcterms:created xsi:type="dcterms:W3CDTF">2006-08-16T00:00:00Z</dcterms:created>
  <dcterms:modified xsi:type="dcterms:W3CDTF">2022-12-12T15:59:39Z</dcterms:modified>
  <dc:identifier>DAFUi0zlX30</dc:identifier>
</cp:coreProperties>
</file>